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24.xml" ContentType="application/vnd.openxmlformats-officedocument.presentationml.tags+xml"/>
  <Override PartName="/ppt/notesSlides/notesSlide2.xml" ContentType="application/vnd.openxmlformats-officedocument.presentationml.notesSlide+xml"/>
  <Override PartName="/ppt/tags/tag125.xml" ContentType="application/vnd.openxmlformats-officedocument.presentationml.tags+xml"/>
  <Override PartName="/ppt/notesSlides/notesSlide3.xml" ContentType="application/vnd.openxmlformats-officedocument.presentationml.notesSlide+xml"/>
  <Override PartName="/ppt/tags/tag126.xml" ContentType="application/vnd.openxmlformats-officedocument.presentationml.tags+xml"/>
  <Override PartName="/ppt/notesSlides/notesSlide4.xml" ContentType="application/vnd.openxmlformats-officedocument.presentationml.notesSlide+xml"/>
  <Override PartName="/ppt/tags/tag127.xml" ContentType="application/vnd.openxmlformats-officedocument.presentationml.tags+xml"/>
  <Override PartName="/ppt/notesSlides/notesSlide5.xml" ContentType="application/vnd.openxmlformats-officedocument.presentationml.notesSlide+xml"/>
  <Override PartName="/ppt/tags/tag128.xml" ContentType="application/vnd.openxmlformats-officedocument.presentationml.tags+xml"/>
  <Override PartName="/ppt/notesSlides/notesSlide6.xml" ContentType="application/vnd.openxmlformats-officedocument.presentationml.notesSlide+xml"/>
  <Override PartName="/ppt/tags/tag129.xml" ContentType="application/vnd.openxmlformats-officedocument.presentationml.tags+xml"/>
  <Override PartName="/ppt/notesSlides/notesSlide7.xml" ContentType="application/vnd.openxmlformats-officedocument.presentationml.notesSlide+xml"/>
  <Override PartName="/ppt/tags/tag13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4" r:id="rId3"/>
    <p:sldMasterId id="2147483686" r:id="rId4"/>
  </p:sldMasterIdLst>
  <p:notesMasterIdLst>
    <p:notesMasterId r:id="rId14"/>
  </p:notesMasterIdLst>
  <p:handoutMasterIdLst>
    <p:handoutMasterId r:id="rId15"/>
  </p:handoutMasterIdLst>
  <p:sldIdLst>
    <p:sldId id="11088360" r:id="rId5"/>
    <p:sldId id="11088340" r:id="rId6"/>
    <p:sldId id="11088366" r:id="rId7"/>
    <p:sldId id="982" r:id="rId8"/>
    <p:sldId id="11088370" r:id="rId9"/>
    <p:sldId id="11088362" r:id="rId10"/>
    <p:sldId id="11088368" r:id="rId11"/>
    <p:sldId id="11088361" r:id="rId12"/>
    <p:sldId id="1108836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19">
          <p15:clr>
            <a:srgbClr val="A4A3A4"/>
          </p15:clr>
        </p15:guide>
        <p15:guide id="2" pos="379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 王" initials="雪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1B8F"/>
    <a:srgbClr val="D392C9"/>
    <a:srgbClr val="DBA8E7"/>
    <a:srgbClr val="E5BEDF"/>
    <a:srgbClr val="C79AD4"/>
    <a:srgbClr val="EFEFEF"/>
    <a:srgbClr val="B981C9"/>
    <a:srgbClr val="E3BBEC"/>
    <a:srgbClr val="E9CBF1"/>
    <a:srgbClr val="B78A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78" autoAdjust="0"/>
    <p:restoredTop sz="91069" autoAdjust="0"/>
  </p:normalViewPr>
  <p:slideViewPr>
    <p:cSldViewPr snapToGrid="0">
      <p:cViewPr varScale="1">
        <p:scale>
          <a:sx n="103" d="100"/>
          <a:sy n="103" d="100"/>
        </p:scale>
        <p:origin x="969" y="57"/>
      </p:cViewPr>
      <p:guideLst>
        <p:guide orient="horz" pos="2419"/>
        <p:guide pos="37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82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602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579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384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160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5042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065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0487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33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9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999" y="1"/>
            <a:ext cx="9424020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CN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zh-CN" altLang="en-US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6402"/>
            <a:ext cx="5384800" cy="3971455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6400"/>
            <a:ext cx="5384800" cy="3971454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zh-CN" altLang="en-US"/>
              <a:pPr/>
              <a:t>2021/12/16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</p:spTree>
    <p:extLst>
      <p:ext uri="{BB962C8B-B14F-4D97-AF65-F5344CB8AC3E}">
        <p14:creationId xmlns:p14="http://schemas.microsoft.com/office/powerpoint/2010/main" val="24976140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274639"/>
            <a:ext cx="2743200" cy="5851525"/>
          </a:xfrm>
        </p:spPr>
        <p:txBody>
          <a:bodyPr vert="eaVert"/>
          <a:lstStyle/>
          <a:p>
            <a:pPr eaLnBrk="1" latinLnBrk="0" hangingPunct="1"/>
            <a:r>
              <a:rPr lang="zh-CN" altLang="en-US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68072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zh-CN" altLang="en-US"/>
              <a:pPr/>
              <a:t>2021/12/16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</p:spTree>
    <p:extLst>
      <p:ext uri="{BB962C8B-B14F-4D97-AF65-F5344CB8AC3E}">
        <p14:creationId xmlns:p14="http://schemas.microsoft.com/office/powerpoint/2010/main" val="282233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7" Type="http://schemas.openxmlformats.org/officeDocument/2006/relationships/tags" Target="../tags/tag6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6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64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ags" Target="../tags/tag6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55A27962-EE68-4FE8-90F4-8F9BEA786443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336A7302-3677-4946-BFAE-A432353A08A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3E06D-FCA9-426D-99F0-51339728EE9C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42E2DC36-10DF-4C9A-891E-5B85960274C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2599" r="5874" b="5262"/>
          <a:stretch/>
        </p:blipFill>
        <p:spPr>
          <a:xfrm>
            <a:off x="4707" y="5867400"/>
            <a:ext cx="12192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zh-CN" altLang="en-US"/>
              <a:pPr/>
              <a:t>2021/12/16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4468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0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0"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4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5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6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8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9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0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317BC6E-81CE-48F7-88CF-C96B8B4BA264}"/>
              </a:ext>
            </a:extLst>
          </p:cNvPr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E3F39FF-CB3A-41A2-8360-85B04D4C57D6}"/>
              </a:ext>
            </a:extLst>
          </p:cNvPr>
          <p:cNvSpPr txBox="1"/>
          <p:nvPr/>
        </p:nvSpPr>
        <p:spPr>
          <a:xfrm>
            <a:off x="5274606" y="3105834"/>
            <a:ext cx="39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教师反思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0DE247-6CB4-4E32-9B3D-7447282A2943}"/>
              </a:ext>
            </a:extLst>
          </p:cNvPr>
          <p:cNvSpPr txBox="1"/>
          <p:nvPr/>
        </p:nvSpPr>
        <p:spPr>
          <a:xfrm>
            <a:off x="5688157" y="4543481"/>
            <a:ext cx="1568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12273"/>
                </a:solidFill>
              </a:rPr>
              <a:t>教师姓名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7231B5-5004-4585-9276-3F8895F48698}"/>
              </a:ext>
            </a:extLst>
          </p:cNvPr>
          <p:cNvSpPr txBox="1"/>
          <p:nvPr/>
        </p:nvSpPr>
        <p:spPr>
          <a:xfrm>
            <a:off x="3654453" y="1774092"/>
            <a:ext cx="56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C1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跨学科学习活动设计</a:t>
            </a:r>
          </a:p>
        </p:txBody>
      </p:sp>
    </p:spTree>
    <p:extLst>
      <p:ext uri="{BB962C8B-B14F-4D97-AF65-F5344CB8AC3E}">
        <p14:creationId xmlns:p14="http://schemas.microsoft.com/office/powerpoint/2010/main" val="53280879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116629B-72A4-48A7-A4C0-B8DDFAA741A1}"/>
              </a:ext>
            </a:extLst>
          </p:cNvPr>
          <p:cNvSpPr/>
          <p:nvPr/>
        </p:nvSpPr>
        <p:spPr>
          <a:xfrm>
            <a:off x="2333124" y="1500685"/>
            <a:ext cx="7382376" cy="298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活动过程及成果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不足及改进措施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信息技术的作用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459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AAAB49E-86CC-4AF2-8568-9A5CC1C6217C}"/>
              </a:ext>
            </a:extLst>
          </p:cNvPr>
          <p:cNvSpPr/>
          <p:nvPr/>
        </p:nvSpPr>
        <p:spPr>
          <a:xfrm>
            <a:off x="2333124" y="1500685"/>
            <a:ext cx="7382376" cy="298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活动过程及成果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不足及改进措施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信息技术的作用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744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117994" y="216228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活动过程及成果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C2EE8D-9D91-4B79-A3ED-BF61B0E885F1}"/>
              </a:ext>
            </a:extLst>
          </p:cNvPr>
          <p:cNvSpPr txBox="1"/>
          <p:nvPr/>
        </p:nvSpPr>
        <p:spPr>
          <a:xfrm>
            <a:off x="1376243" y="1956621"/>
            <a:ext cx="61130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分页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（放入任务一学习活动方案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5.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活动流程）</a:t>
            </a:r>
          </a:p>
          <a:p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完成本次活动后，学生提交了活动成果（任务二成果展示图片和点评）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0955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AAAB49E-86CC-4AF2-8568-9A5CC1C6217C}"/>
              </a:ext>
            </a:extLst>
          </p:cNvPr>
          <p:cNvSpPr/>
          <p:nvPr/>
        </p:nvSpPr>
        <p:spPr>
          <a:xfrm>
            <a:off x="2333124" y="1500685"/>
            <a:ext cx="7382376" cy="298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活动过程及成果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不足及改进措施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信息技术的作用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9316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647874" y="197661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不足及改进措施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2D25315-7D04-400C-88C5-79C647C2A9D9}"/>
              </a:ext>
            </a:extLst>
          </p:cNvPr>
          <p:cNvSpPr/>
          <p:nvPr/>
        </p:nvSpPr>
        <p:spPr>
          <a:xfrm>
            <a:off x="3003802" y="1813405"/>
            <a:ext cx="4951943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放入视频文案中的不足及改进措施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5592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116629B-72A4-48A7-A4C0-B8DDFAA741A1}"/>
              </a:ext>
            </a:extLst>
          </p:cNvPr>
          <p:cNvSpPr/>
          <p:nvPr/>
        </p:nvSpPr>
        <p:spPr>
          <a:xfrm>
            <a:off x="2333124" y="1500685"/>
            <a:ext cx="7382376" cy="298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活动过程及成果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不足及改进措施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信息技术的作用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422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387944" y="216228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信息技术的作用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5926BE-3C2D-48CF-B111-45EFA6F428D9}"/>
              </a:ext>
            </a:extLst>
          </p:cNvPr>
          <p:cNvSpPr txBox="1"/>
          <p:nvPr/>
        </p:nvSpPr>
        <p:spPr>
          <a:xfrm>
            <a:off x="1776582" y="2003641"/>
            <a:ext cx="629172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在本课的教学中，我利用</a:t>
            </a:r>
            <a:r>
              <a:rPr lang="en-US" altLang="zh-CN" dirty="0"/>
              <a:t>XXXX</a:t>
            </a:r>
            <a:r>
              <a:rPr lang="zh-CN" altLang="en-US" dirty="0"/>
              <a:t>进行教学，将学生的学习兴趣激发了起来。</a:t>
            </a:r>
            <a:endParaRPr lang="en-US" altLang="zh-CN" dirty="0"/>
          </a:p>
          <a:p>
            <a:r>
              <a:rPr lang="zh-CN" altLang="en-US" dirty="0"/>
              <a:t>利用</a:t>
            </a:r>
            <a:r>
              <a:rPr lang="en-US" altLang="zh-CN" dirty="0"/>
              <a:t>XXX</a:t>
            </a:r>
            <a:r>
              <a:rPr lang="zh-CN" altLang="en-US" dirty="0"/>
              <a:t>对学习内容印象更加深刻。</a:t>
            </a:r>
          </a:p>
          <a:p>
            <a:r>
              <a:rPr lang="zh-CN" altLang="en-US" dirty="0"/>
              <a:t>这也引起了我的思考：在以后的教学中我们教师要多学习多使用信息化技能，让学生利用发达的信息技术更好地学习知识，也要多探索跨学科学习，推进知识地融合性和实践性，引导学生深入学习。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0557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49" y="0"/>
            <a:ext cx="3608173" cy="6858000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6" name="图片 20">
            <a:extLst>
              <a:ext uri="{FF2B5EF4-FFF2-40B4-BE49-F238E27FC236}">
                <a16:creationId xmlns:a16="http://schemas.microsoft.com/office/drawing/2014/main" id="{CB982233-29D6-42AC-94E7-248DBFBB3E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435" y="311603"/>
            <a:ext cx="2698939" cy="514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317BC6E-81CE-48F7-88CF-C96B8B4BA264}"/>
              </a:ext>
            </a:extLst>
          </p:cNvPr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0DE247-6CB4-4E32-9B3D-7447282A2943}"/>
              </a:ext>
            </a:extLst>
          </p:cNvPr>
          <p:cNvSpPr txBox="1"/>
          <p:nvPr/>
        </p:nvSpPr>
        <p:spPr>
          <a:xfrm>
            <a:off x="5688157" y="4543481"/>
            <a:ext cx="1568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12273"/>
                </a:solidFill>
              </a:rPr>
              <a:t>教师姓名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5CF67A-32D4-4D16-8B54-0929160F5593}"/>
              </a:ext>
            </a:extLst>
          </p:cNvPr>
          <p:cNvSpPr txBox="1"/>
          <p:nvPr/>
        </p:nvSpPr>
        <p:spPr>
          <a:xfrm>
            <a:off x="1426275" y="1696939"/>
            <a:ext cx="7292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感谢观看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0218D5-30BF-472D-A3FB-FF46C7AC50AD}"/>
              </a:ext>
            </a:extLst>
          </p:cNvPr>
          <p:cNvSpPr txBox="1"/>
          <p:nvPr/>
        </p:nvSpPr>
        <p:spPr>
          <a:xfrm>
            <a:off x="5249677" y="3105834"/>
            <a:ext cx="2283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教师反思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D7C0ED-3EEE-4B37-909E-1C3F8A8BA46F}"/>
              </a:ext>
            </a:extLst>
          </p:cNvPr>
          <p:cNvSpPr txBox="1"/>
          <p:nvPr/>
        </p:nvSpPr>
        <p:spPr>
          <a:xfrm>
            <a:off x="3886371" y="1755525"/>
            <a:ext cx="56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C1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跨学科学习活动设计</a:t>
            </a:r>
          </a:p>
        </p:txBody>
      </p:sp>
    </p:spTree>
    <p:extLst>
      <p:ext uri="{BB962C8B-B14F-4D97-AF65-F5344CB8AC3E}">
        <p14:creationId xmlns:p14="http://schemas.microsoft.com/office/powerpoint/2010/main" val="2519201380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gkrcmrc">
      <a:majorFont>
        <a:latin typeface="Microsoft YaHei"/>
        <a:ea typeface="Microsoft JhengHei"/>
        <a:cs typeface=""/>
      </a:majorFont>
      <a:minorFont>
        <a:latin typeface="Microsoft YaHei"/>
        <a:ea typeface="Microsoft Jheng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FC7FF">
            <a:alpha val="70000"/>
          </a:srgbClr>
        </a:solidFill>
        <a:ln>
          <a:noFill/>
        </a:ln>
        <a:effectLst>
          <a:outerShdw blurRad="317500" dist="38100" dir="5400000" sx="101000" sy="101000" algn="t" rotWithShape="0">
            <a:prstClr val="black"/>
          </a:outerShdw>
        </a:effectLst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S10167455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</TotalTime>
  <Words>215</Words>
  <Application>Microsoft Office PowerPoint</Application>
  <PresentationFormat>宽屏</PresentationFormat>
  <Paragraphs>42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黑体</vt:lpstr>
      <vt:lpstr>Microsoft YaHei</vt:lpstr>
      <vt:lpstr>Arial</vt:lpstr>
      <vt:lpstr>Calibri</vt:lpstr>
      <vt:lpstr>Wingdings</vt:lpstr>
      <vt:lpstr>Office 主题​​</vt:lpstr>
      <vt:lpstr>自定义设计方案</vt:lpstr>
      <vt:lpstr>Office 主题</vt:lpstr>
      <vt:lpstr>TS101674551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天津市第二南开学校</dc:creator>
  <cp:lastModifiedBy>于 鑫</cp:lastModifiedBy>
  <cp:revision>273</cp:revision>
  <dcterms:created xsi:type="dcterms:W3CDTF">2019-06-19T02:08:00Z</dcterms:created>
  <dcterms:modified xsi:type="dcterms:W3CDTF">2021-12-16T03:14:31Z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2052-11.1.0.10214</vt:lpwstr>
  </property>
  <property fmtid="{D5CDD505-2E9C-101B-9397-08002B2CF9AE}" pid="3" name="ICV">
    <vt:lpwstr>A9E7DF039A544D968663E38B3F35A4E5</vt:lpwstr>
  </property>
  <property fmtid="{D5CDD505-2E9C-101B-9397-08002B2CF9AE}" pid="4" name="KSOSaveFontToCloudKey">
    <vt:lpwstr>286088928_btnclosed</vt:lpwstr>
  </property>
</Properties>
</file>