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124.xml" ContentType="application/vnd.openxmlformats-officedocument.presentationml.tags+xml"/>
  <Override PartName="/ppt/notesSlides/notesSlide2.xml" ContentType="application/vnd.openxmlformats-officedocument.presentationml.notesSlide+xml"/>
  <Override PartName="/ppt/tags/tag125.xml" ContentType="application/vnd.openxmlformats-officedocument.presentationml.tags+xml"/>
  <Override PartName="/ppt/notesSlides/notesSlide3.xml" ContentType="application/vnd.openxmlformats-officedocument.presentationml.notesSlide+xml"/>
  <Override PartName="/ppt/tags/tag126.xml" ContentType="application/vnd.openxmlformats-officedocument.presentationml.tags+xml"/>
  <Override PartName="/ppt/notesSlides/notesSlide4.xml" ContentType="application/vnd.openxmlformats-officedocument.presentationml.notesSlide+xml"/>
  <Override PartName="/ppt/tags/tag127.xml" ContentType="application/vnd.openxmlformats-officedocument.presentationml.tags+xml"/>
  <Override PartName="/ppt/notesSlides/notesSlide5.xml" ContentType="application/vnd.openxmlformats-officedocument.presentationml.notesSlide+xml"/>
  <Override PartName="/ppt/tags/tag128.xml" ContentType="application/vnd.openxmlformats-officedocument.presentationml.tags+xml"/>
  <Override PartName="/ppt/notesSlides/notesSlide6.xml" ContentType="application/vnd.openxmlformats-officedocument.presentationml.notesSlide+xml"/>
  <Override PartName="/ppt/tags/tag129.xml" ContentType="application/vnd.openxmlformats-officedocument.presentationml.tags+xml"/>
  <Override PartName="/ppt/notesSlides/notesSlide7.xml" ContentType="application/vnd.openxmlformats-officedocument.presentationml.notesSlide+xml"/>
  <Override PartName="/ppt/tags/tag130.xml" ContentType="application/vnd.openxmlformats-officedocument.presentationml.tags+xml"/>
  <Override PartName="/ppt/notesSlides/notesSlide8.xml" ContentType="application/vnd.openxmlformats-officedocument.presentationml.notesSlide+xml"/>
  <Override PartName="/ppt/tags/tag131.xml" ContentType="application/vnd.openxmlformats-officedocument.presentationml.tags+xml"/>
  <Override PartName="/ppt/notesSlides/notesSlide9.xml" ContentType="application/vnd.openxmlformats-officedocument.presentationml.notesSlide+xml"/>
  <Override PartName="/ppt/tags/tag132.xml" ContentType="application/vnd.openxmlformats-officedocument.presentationml.tags+xml"/>
  <Override PartName="/ppt/notesSlides/notesSlide10.xml" ContentType="application/vnd.openxmlformats-officedocument.presentationml.notesSlide+xml"/>
  <Override PartName="/ppt/tags/tag133.xml" ContentType="application/vnd.openxmlformats-officedocument.presentationml.tags+xml"/>
  <Override PartName="/ppt/notesSlides/notesSlide11.xml" ContentType="application/vnd.openxmlformats-officedocument.presentationml.notesSlide+xml"/>
  <Override PartName="/ppt/tags/tag134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  <p:sldMasterId id="2147483674" r:id="rId3"/>
    <p:sldMasterId id="2147483686" r:id="rId4"/>
  </p:sldMasterIdLst>
  <p:notesMasterIdLst>
    <p:notesMasterId r:id="rId18"/>
  </p:notesMasterIdLst>
  <p:handoutMasterIdLst>
    <p:handoutMasterId r:id="rId19"/>
  </p:handoutMasterIdLst>
  <p:sldIdLst>
    <p:sldId id="11088360" r:id="rId5"/>
    <p:sldId id="11088340" r:id="rId6"/>
    <p:sldId id="982" r:id="rId7"/>
    <p:sldId id="11088365" r:id="rId8"/>
    <p:sldId id="11088366" r:id="rId9"/>
    <p:sldId id="11088368" r:id="rId10"/>
    <p:sldId id="11088369" r:id="rId11"/>
    <p:sldId id="11088370" r:id="rId12"/>
    <p:sldId id="11088371" r:id="rId13"/>
    <p:sldId id="11088372" r:id="rId14"/>
    <p:sldId id="11088373" r:id="rId15"/>
    <p:sldId id="11088367" r:id="rId16"/>
    <p:sldId id="11088364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19">
          <p15:clr>
            <a:srgbClr val="A4A3A4"/>
          </p15:clr>
        </p15:guide>
        <p15:guide id="2" pos="379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雪 王" initials="雪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1B8F"/>
    <a:srgbClr val="D392C9"/>
    <a:srgbClr val="DBA8E7"/>
    <a:srgbClr val="E5BEDF"/>
    <a:srgbClr val="C79AD4"/>
    <a:srgbClr val="EFEFEF"/>
    <a:srgbClr val="B981C9"/>
    <a:srgbClr val="E3BBEC"/>
    <a:srgbClr val="E9CBF1"/>
    <a:srgbClr val="B78A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78" autoAdjust="0"/>
    <p:restoredTop sz="91069" autoAdjust="0"/>
  </p:normalViewPr>
  <p:slideViewPr>
    <p:cSldViewPr snapToGrid="0">
      <p:cViewPr varScale="1">
        <p:scale>
          <a:sx n="82" d="100"/>
          <a:sy n="82" d="100"/>
        </p:scale>
        <p:origin x="342" y="45"/>
      </p:cViewPr>
      <p:guideLst>
        <p:guide orient="horz" pos="2419"/>
        <p:guide pos="379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3821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28032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3103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08583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33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4602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2384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39091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1477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49788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64748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53392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91980-0BF3-461C-95D4-87E094E9751C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9875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2.xml"/><Relationship Id="rId4" Type="http://schemas.openxmlformats.org/officeDocument/2006/relationships/tags" Target="../tags/tag8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9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4.xml"/><Relationship Id="rId4" Type="http://schemas.openxmlformats.org/officeDocument/2006/relationships/tags" Target="../tags/tag11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18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3.xml"/><Relationship Id="rId4" Type="http://schemas.openxmlformats.org/officeDocument/2006/relationships/tags" Target="../tags/tag1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3E06D-FCA9-426D-99F0-51339728EE9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999" y="1"/>
            <a:ext cx="9424020" cy="838200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zh-CN" sz="2800">
                <a:solidFill>
                  <a:schemeClr val="bg1"/>
                </a:solidFill>
              </a:defRPr>
            </a:lvl1pPr>
          </a:lstStyle>
          <a:p>
            <a:pPr eaLnBrk="1" latinLnBrk="0" hangingPunct="1"/>
            <a:r>
              <a:rPr lang="zh-CN" altLang="en-US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6402"/>
            <a:ext cx="5384800" cy="3971455"/>
          </a:xfrm>
        </p:spPr>
        <p:txBody>
          <a:bodyPr/>
          <a:lstStyle>
            <a:lvl1pPr eaLnBrk="1" latinLnBrk="0" hangingPunct="1">
              <a:defRPr kumimoji="0" lang="zh-CN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76400"/>
            <a:ext cx="5384800" cy="3971454"/>
          </a:xfrm>
        </p:spPr>
        <p:txBody>
          <a:bodyPr/>
          <a:lstStyle>
            <a:lvl1pPr eaLnBrk="1" latinLnBrk="0" hangingPunct="1">
              <a:defRPr kumimoji="0" lang="zh-CN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zh-CN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zh-CN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zh-CN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zh-CN" sz="1800"/>
            </a:lvl6pPr>
            <a:lvl7pPr eaLnBrk="1" latinLnBrk="0" hangingPunct="1">
              <a:defRPr kumimoji="0" lang="zh-CN" sz="1800"/>
            </a:lvl7pPr>
            <a:lvl8pPr eaLnBrk="1" latinLnBrk="0" hangingPunct="1">
              <a:defRPr kumimoji="0" lang="zh-CN" sz="1800"/>
            </a:lvl8pPr>
            <a:lvl9pPr eaLnBrk="1" latinLnBrk="0" hangingPunct="1">
              <a:defRPr kumimoji="0" lang="zh-CN"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zh-CN" altLang="en-US"/>
              <a:pPr/>
              <a:t>2021/12/7</a:t>
            </a:fld>
            <a:endParaRPr kumimoji="0" 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/>
              <a:pPr/>
              <a:t>‹#›</a:t>
            </a:fld>
            <a:endParaRPr kumimoji="0" lang="zh-CN"/>
          </a:p>
        </p:txBody>
      </p:sp>
    </p:spTree>
    <p:extLst>
      <p:ext uri="{BB962C8B-B14F-4D97-AF65-F5344CB8AC3E}">
        <p14:creationId xmlns:p14="http://schemas.microsoft.com/office/powerpoint/2010/main" val="24976140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0" y="274639"/>
            <a:ext cx="2743200" cy="5851525"/>
          </a:xfrm>
        </p:spPr>
        <p:txBody>
          <a:bodyPr vert="eaVert"/>
          <a:lstStyle/>
          <a:p>
            <a:pPr eaLnBrk="1" latinLnBrk="0" hangingPunct="1"/>
            <a:r>
              <a:rPr lang="zh-CN" altLang="en-US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68072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zh-CN" altLang="en-US"/>
              <a:pPr/>
              <a:t>2021/12/7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zh-CN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zh-CN"/>
          </a:p>
        </p:txBody>
      </p:sp>
    </p:spTree>
    <p:extLst>
      <p:ext uri="{BB962C8B-B14F-4D97-AF65-F5344CB8AC3E}">
        <p14:creationId xmlns:p14="http://schemas.microsoft.com/office/powerpoint/2010/main" val="282233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2021/12/7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ags" Target="../tags/tag62.xml"/><Relationship Id="rId18" Type="http://schemas.openxmlformats.org/officeDocument/2006/relationships/tags" Target="../tags/tag67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17" Type="http://schemas.openxmlformats.org/officeDocument/2006/relationships/tags" Target="../tags/tag66.xml"/><Relationship Id="rId2" Type="http://schemas.openxmlformats.org/officeDocument/2006/relationships/slideLayout" Target="../slideLayouts/slideLayout15.xml"/><Relationship Id="rId16" Type="http://schemas.openxmlformats.org/officeDocument/2006/relationships/tags" Target="../tags/tag6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tags" Target="../tags/tag64.xml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ags" Target="../tags/tag6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 descr="文本&#10;&#10;描述已自动生成">
            <a:extLst>
              <a:ext uri="{FF2B5EF4-FFF2-40B4-BE49-F238E27FC236}">
                <a16:creationId xmlns:a16="http://schemas.microsoft.com/office/drawing/2014/main" id="{55A27962-EE68-4FE8-90F4-8F9BEA786443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 descr="文本&#10;&#10;描述已自动生成">
            <a:extLst>
              <a:ext uri="{FF2B5EF4-FFF2-40B4-BE49-F238E27FC236}">
                <a16:creationId xmlns:a16="http://schemas.microsoft.com/office/drawing/2014/main" id="{336A7302-3677-4946-BFAE-A432353A08AA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3E06D-FCA9-426D-99F0-51339728EE9C}" type="datetimeFigureOut">
              <a:rPr lang="zh-CN" altLang="en-US" smtClean="0"/>
              <a:t>2021/12/7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7C22B-141A-4173-995B-D22C95F63F0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 descr="文本&#10;&#10;描述已自动生成">
            <a:extLst>
              <a:ext uri="{FF2B5EF4-FFF2-40B4-BE49-F238E27FC236}">
                <a16:creationId xmlns:a16="http://schemas.microsoft.com/office/drawing/2014/main" id="{42E2DC36-10DF-4C9A-891E-5B85960274C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/>
          <a:srcRect l="2599" r="5874" b="5262"/>
          <a:stretch/>
        </p:blipFill>
        <p:spPr>
          <a:xfrm>
            <a:off x="4707" y="5867400"/>
            <a:ext cx="12192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rPr lang="zh-CN" altLang="en-US"/>
              <a:pPr/>
              <a:t>2021/12/7</a:t>
            </a:fld>
            <a:endParaRPr kumimoji="0" 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zh-CN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zh-C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24468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700" r:id="rId2"/>
  </p:sldLayoutIdLst>
  <p:txStyles>
    <p:titleStyle>
      <a:lvl1pPr algn="ctr" defTabSz="914400" rtl="0" eaLnBrk="1" latinLnBrk="0" hangingPunct="1">
        <a:spcBef>
          <a:spcPct val="0"/>
        </a:spcBef>
        <a:buNone/>
        <a:defRPr kumimoji="0" lang="zh-CN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zh-CN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zh-CN"/>
      </a:defPPr>
      <a:lvl1pPr marL="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32.xml"/><Relationship Id="rId6" Type="http://schemas.openxmlformats.org/officeDocument/2006/relationships/image" Target="../media/image11.tmp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33.xml"/><Relationship Id="rId6" Type="http://schemas.openxmlformats.org/officeDocument/2006/relationships/image" Target="../media/image12.tmp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34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4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5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6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7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8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29.xml"/><Relationship Id="rId6" Type="http://schemas.openxmlformats.org/officeDocument/2006/relationships/image" Target="../media/image8.tmp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30.xml"/><Relationship Id="rId6" Type="http://schemas.openxmlformats.org/officeDocument/2006/relationships/image" Target="../media/image5.png"/><Relationship Id="rId5" Type="http://schemas.openxmlformats.org/officeDocument/2006/relationships/image" Target="../media/image9.tmp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31.xml"/><Relationship Id="rId6" Type="http://schemas.openxmlformats.org/officeDocument/2006/relationships/image" Target="../media/image5.png"/><Relationship Id="rId5" Type="http://schemas.openxmlformats.org/officeDocument/2006/relationships/image" Target="../media/image10.tmp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54F1BFA-7DB8-47B3-B2E0-2F9C1C6044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8583826" y="-171879"/>
            <a:ext cx="3711317" cy="3600879"/>
          </a:xfrm>
          <a:prstGeom prst="rect">
            <a:avLst/>
          </a:prstGeom>
        </p:spPr>
      </p:pic>
      <p:pic>
        <p:nvPicPr>
          <p:cNvPr id="16" name="图片 20">
            <a:extLst>
              <a:ext uri="{FF2B5EF4-FFF2-40B4-BE49-F238E27FC236}">
                <a16:creationId xmlns:a16="http://schemas.microsoft.com/office/drawing/2014/main" id="{CB982233-29D6-42AC-94E7-248DBFBB3E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1435" y="311603"/>
            <a:ext cx="2698939" cy="5145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F317BC6E-81CE-48F7-88CF-C96B8B4BA264}"/>
              </a:ext>
            </a:extLst>
          </p:cNvPr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E3F39FF-CB3A-41A2-8360-85B04D4C57D6}"/>
              </a:ext>
            </a:extLst>
          </p:cNvPr>
          <p:cNvSpPr txBox="1"/>
          <p:nvPr/>
        </p:nvSpPr>
        <p:spPr>
          <a:xfrm>
            <a:off x="4820521" y="3081934"/>
            <a:ext cx="3186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实施方案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00DE247-6CB4-4E32-9B3D-7447282A2943}"/>
              </a:ext>
            </a:extLst>
          </p:cNvPr>
          <p:cNvSpPr txBox="1"/>
          <p:nvPr/>
        </p:nvSpPr>
        <p:spPr>
          <a:xfrm>
            <a:off x="5688157" y="4543481"/>
            <a:ext cx="1568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612273"/>
                </a:solidFill>
              </a:rPr>
              <a:t>教师姓名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07231B5-5004-4585-9276-3F8895F48698}"/>
              </a:ext>
            </a:extLst>
          </p:cNvPr>
          <p:cNvSpPr txBox="1"/>
          <p:nvPr/>
        </p:nvSpPr>
        <p:spPr>
          <a:xfrm>
            <a:off x="3886371" y="1755525"/>
            <a:ext cx="56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B1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技术支持的测验与练习</a:t>
            </a:r>
          </a:p>
        </p:txBody>
      </p:sp>
    </p:spTree>
    <p:extLst>
      <p:ext uri="{BB962C8B-B14F-4D97-AF65-F5344CB8AC3E}">
        <p14:creationId xmlns:p14="http://schemas.microsoft.com/office/powerpoint/2010/main" val="532808793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428594" y="280294"/>
            <a:ext cx="3462849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schemeClr val="bg1"/>
                </a:solidFill>
              </a:rPr>
              <a:t>教师准备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C00C6B7-D31B-4E06-8C6B-F26108B79DCC}"/>
              </a:ext>
            </a:extLst>
          </p:cNvPr>
          <p:cNvSpPr/>
          <p:nvPr/>
        </p:nvSpPr>
        <p:spPr>
          <a:xfrm>
            <a:off x="3939156" y="5709638"/>
            <a:ext cx="4461434" cy="836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（进行作业布置）</a:t>
            </a:r>
          </a:p>
        </p:txBody>
      </p:sp>
      <p:pic>
        <p:nvPicPr>
          <p:cNvPr id="3" name="图片 2" descr="图形用户界面, 文本, 应用程序, 电子邮件&#10;&#10;描述已自动生成">
            <a:extLst>
              <a:ext uri="{FF2B5EF4-FFF2-40B4-BE49-F238E27FC236}">
                <a16:creationId xmlns:a16="http://schemas.microsoft.com/office/drawing/2014/main" id="{B4DC6F2A-A901-472F-9080-62C3BC6126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278" y="892114"/>
            <a:ext cx="8511077" cy="50737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75675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428594" y="280294"/>
            <a:ext cx="3462849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schemeClr val="bg1"/>
                </a:solidFill>
              </a:rPr>
              <a:t>教师准备</a:t>
            </a:r>
          </a:p>
        </p:txBody>
      </p:sp>
      <p:pic>
        <p:nvPicPr>
          <p:cNvPr id="4" name="图片 3" descr="图表, 瀑布图&#10;&#10;描述已自动生成">
            <a:extLst>
              <a:ext uri="{FF2B5EF4-FFF2-40B4-BE49-F238E27FC236}">
                <a16:creationId xmlns:a16="http://schemas.microsoft.com/office/drawing/2014/main" id="{1307C442-1C50-4CEB-88B4-1D36D21AF7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78" y="876125"/>
            <a:ext cx="9131178" cy="537175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CC00C6B7-D31B-4E06-8C6B-F26108B79DCC}"/>
              </a:ext>
            </a:extLst>
          </p:cNvPr>
          <p:cNvSpPr/>
          <p:nvPr/>
        </p:nvSpPr>
        <p:spPr>
          <a:xfrm>
            <a:off x="3939156" y="5709638"/>
            <a:ext cx="4461434" cy="836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（查看报告）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96986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3875493" y="1450958"/>
            <a:ext cx="3462849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srgbClr val="881B8F"/>
                </a:solidFill>
              </a:rPr>
              <a:t>学生准备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C00C6B7-D31B-4E06-8C6B-F26108B79DCC}"/>
              </a:ext>
            </a:extLst>
          </p:cNvPr>
          <p:cNvSpPr/>
          <p:nvPr/>
        </p:nvSpPr>
        <p:spPr>
          <a:xfrm>
            <a:off x="1030791" y="2020462"/>
            <a:ext cx="8854824" cy="2683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学生需要使用移动设备在具有网络的环境下安装智学网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APP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登录后，点击作业，进行作业答案的提交。并在提交后查看答题情况。</a:t>
            </a:r>
            <a:endParaRPr lang="en-US" altLang="zh-CN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（可插入相应截屏）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49677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549" y="0"/>
            <a:ext cx="3608173" cy="6858000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354F1BFA-7DB8-47B3-B2E0-2F9C1C6044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8583826" y="-171879"/>
            <a:ext cx="3711317" cy="3600879"/>
          </a:xfrm>
          <a:prstGeom prst="rect">
            <a:avLst/>
          </a:prstGeom>
        </p:spPr>
      </p:pic>
      <p:pic>
        <p:nvPicPr>
          <p:cNvPr id="16" name="图片 20">
            <a:extLst>
              <a:ext uri="{FF2B5EF4-FFF2-40B4-BE49-F238E27FC236}">
                <a16:creationId xmlns:a16="http://schemas.microsoft.com/office/drawing/2014/main" id="{CB982233-29D6-42AC-94E7-248DBFBB3E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1435" y="311603"/>
            <a:ext cx="2698939" cy="5145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F317BC6E-81CE-48F7-88CF-C96B8B4BA264}"/>
              </a:ext>
            </a:extLst>
          </p:cNvPr>
          <p:cNvSpPr/>
          <p:nvPr/>
        </p:nvSpPr>
        <p:spPr>
          <a:xfrm>
            <a:off x="10818855" y="2986860"/>
            <a:ext cx="741405" cy="741405"/>
          </a:xfrm>
          <a:prstGeom prst="rect">
            <a:avLst/>
          </a:prstGeom>
          <a:solidFill>
            <a:srgbClr val="881B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E3F39FF-CB3A-41A2-8360-85B04D4C57D6}"/>
              </a:ext>
            </a:extLst>
          </p:cNvPr>
          <p:cNvSpPr txBox="1"/>
          <p:nvPr/>
        </p:nvSpPr>
        <p:spPr>
          <a:xfrm>
            <a:off x="5292144" y="3105834"/>
            <a:ext cx="2360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实施方案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00DE247-6CB4-4E32-9B3D-7447282A2943}"/>
              </a:ext>
            </a:extLst>
          </p:cNvPr>
          <p:cNvSpPr txBox="1"/>
          <p:nvPr/>
        </p:nvSpPr>
        <p:spPr>
          <a:xfrm>
            <a:off x="5688157" y="4543481"/>
            <a:ext cx="1568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612273"/>
                </a:solidFill>
              </a:rPr>
              <a:t>教师姓名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07231B5-5004-4585-9276-3F8895F48698}"/>
              </a:ext>
            </a:extLst>
          </p:cNvPr>
          <p:cNvSpPr txBox="1"/>
          <p:nvPr/>
        </p:nvSpPr>
        <p:spPr>
          <a:xfrm>
            <a:off x="3886371" y="1755525"/>
            <a:ext cx="56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B1</a:t>
            </a:r>
            <a:r>
              <a:rPr lang="zh-CN" altLang="en-US" sz="36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技术支持的测验与练习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55CF67A-32D4-4D16-8B54-0929160F5593}"/>
              </a:ext>
            </a:extLst>
          </p:cNvPr>
          <p:cNvSpPr txBox="1"/>
          <p:nvPr/>
        </p:nvSpPr>
        <p:spPr>
          <a:xfrm>
            <a:off x="1426275" y="1696939"/>
            <a:ext cx="7292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感谢观看</a:t>
            </a:r>
          </a:p>
        </p:txBody>
      </p:sp>
    </p:spTree>
    <p:extLst>
      <p:ext uri="{BB962C8B-B14F-4D97-AF65-F5344CB8AC3E}">
        <p14:creationId xmlns:p14="http://schemas.microsoft.com/office/powerpoint/2010/main" val="251920138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8"/>
          <p:cNvSpPr txBox="1">
            <a:spLocks/>
          </p:cNvSpPr>
          <p:nvPr/>
        </p:nvSpPr>
        <p:spPr>
          <a:xfrm>
            <a:off x="-2459297" y="247102"/>
            <a:ext cx="671517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prstClr val="white"/>
                </a:solidFill>
              </a:rPr>
              <a:t>实施时机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E8EC4D2-2EAC-465A-9E85-B4C7C764A7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B116629B-72A4-48A7-A4C0-B8DDFAA741A1}"/>
              </a:ext>
            </a:extLst>
          </p:cNvPr>
          <p:cNvSpPr/>
          <p:nvPr/>
        </p:nvSpPr>
        <p:spPr>
          <a:xfrm>
            <a:off x="2333124" y="1101013"/>
            <a:ext cx="7382376" cy="399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实施时机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实施条件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教师准备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571500" indent="-571500">
              <a:lnSpc>
                <a:spcPct val="150000"/>
              </a:lnSpc>
              <a:buFont typeface="+mj-ea"/>
              <a:buAutoNum type="ea1JpnChsDbPeriod"/>
            </a:pPr>
            <a:r>
              <a:rPr lang="zh-CN" altLang="en-US" sz="44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学生准备</a:t>
            </a:r>
            <a:endParaRPr lang="en-US" altLang="zh-CN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04596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3922086" y="2149863"/>
            <a:ext cx="3462849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srgbClr val="881B8F"/>
                </a:solidFill>
              </a:rPr>
              <a:t>实施时机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C00C6B7-D31B-4E06-8C6B-F26108B79DCC}"/>
              </a:ext>
            </a:extLst>
          </p:cNvPr>
          <p:cNvSpPr/>
          <p:nvPr/>
        </p:nvSpPr>
        <p:spPr>
          <a:xfrm>
            <a:off x="2061674" y="3010575"/>
            <a:ext cx="9650800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在课堂教学后通过测验与练习学生对知识的掌握程度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09550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3922086" y="2149863"/>
            <a:ext cx="3462849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srgbClr val="881B8F"/>
                </a:solidFill>
              </a:rPr>
              <a:t>实施条件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C00C6B7-D31B-4E06-8C6B-F26108B79DCC}"/>
              </a:ext>
            </a:extLst>
          </p:cNvPr>
          <p:cNvSpPr/>
          <p:nvPr/>
        </p:nvSpPr>
        <p:spPr>
          <a:xfrm>
            <a:off x="3203218" y="2777607"/>
            <a:ext cx="6365949" cy="1760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教师进入智学网网站进行作业布置</a:t>
            </a:r>
          </a:p>
          <a:p>
            <a:pPr>
              <a:lnSpc>
                <a:spcPct val="250000"/>
              </a:lnSpc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学生利用智学网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APP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登录完成作业的提交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03894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3922086" y="2149863"/>
            <a:ext cx="3462849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srgbClr val="881B8F"/>
                </a:solidFill>
              </a:rPr>
              <a:t>教师准备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C00C6B7-D31B-4E06-8C6B-F26108B79DCC}"/>
              </a:ext>
            </a:extLst>
          </p:cNvPr>
          <p:cNvSpPr/>
          <p:nvPr/>
        </p:nvSpPr>
        <p:spPr>
          <a:xfrm>
            <a:off x="4094322" y="2777607"/>
            <a:ext cx="4461434" cy="836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（插入截屏或录屏操作）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67777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428594" y="280294"/>
            <a:ext cx="3462849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schemeClr val="bg1"/>
                </a:solidFill>
              </a:rPr>
              <a:t>教师准备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C00C6B7-D31B-4E06-8C6B-F26108B79DCC}"/>
              </a:ext>
            </a:extLst>
          </p:cNvPr>
          <p:cNvSpPr/>
          <p:nvPr/>
        </p:nvSpPr>
        <p:spPr>
          <a:xfrm>
            <a:off x="3360472" y="5648940"/>
            <a:ext cx="4461434" cy="836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（进入智学网</a:t>
            </a:r>
            <a:r>
              <a:rPr lang="en-US" altLang="zh-CN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登录进入）</a:t>
            </a:r>
          </a:p>
        </p:txBody>
      </p:sp>
      <p:pic>
        <p:nvPicPr>
          <p:cNvPr id="3" name="图片 2" descr="图形用户界面, 网站&#10;&#10;描述已自动生成">
            <a:extLst>
              <a:ext uri="{FF2B5EF4-FFF2-40B4-BE49-F238E27FC236}">
                <a16:creationId xmlns:a16="http://schemas.microsoft.com/office/drawing/2014/main" id="{9D2E371E-BDAB-4629-83BD-F2C87B4D27F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930" y="1170808"/>
            <a:ext cx="7148018" cy="42398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753041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428594" y="280294"/>
            <a:ext cx="3462849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schemeClr val="bg1"/>
                </a:solidFill>
              </a:rPr>
              <a:t>教师准备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C00C6B7-D31B-4E06-8C6B-F26108B79DCC}"/>
              </a:ext>
            </a:extLst>
          </p:cNvPr>
          <p:cNvSpPr/>
          <p:nvPr/>
        </p:nvSpPr>
        <p:spPr>
          <a:xfrm>
            <a:off x="3360472" y="5648940"/>
            <a:ext cx="4461434" cy="836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（进入练习中心，布置作业）</a:t>
            </a:r>
          </a:p>
        </p:txBody>
      </p:sp>
      <p:pic>
        <p:nvPicPr>
          <p:cNvPr id="4" name="图片 3" descr="图形用户界面, 文本, 应用程序, 电子邮件&#10;&#10;描述已自动生成">
            <a:extLst>
              <a:ext uri="{FF2B5EF4-FFF2-40B4-BE49-F238E27FC236}">
                <a16:creationId xmlns:a16="http://schemas.microsoft.com/office/drawing/2014/main" id="{B008446B-3E7F-40B5-A640-692EE6CAF4F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219" y="1182703"/>
            <a:ext cx="9152559" cy="4699744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710D6068-33AF-417D-8D1D-204BE4EB9115}"/>
              </a:ext>
            </a:extLst>
          </p:cNvPr>
          <p:cNvSpPr/>
          <p:nvPr/>
        </p:nvSpPr>
        <p:spPr>
          <a:xfrm>
            <a:off x="1223083" y="2093290"/>
            <a:ext cx="1531765" cy="6091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A5E25CB-657D-43C2-B2CB-4153D76026B6}"/>
              </a:ext>
            </a:extLst>
          </p:cNvPr>
          <p:cNvSpPr/>
          <p:nvPr/>
        </p:nvSpPr>
        <p:spPr>
          <a:xfrm>
            <a:off x="5468079" y="1082980"/>
            <a:ext cx="1035667" cy="4067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4235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形用户界面, 文本, 应用程序, 聊天或短信&#10;&#10;描述已自动生成">
            <a:extLst>
              <a:ext uri="{FF2B5EF4-FFF2-40B4-BE49-F238E27FC236}">
                <a16:creationId xmlns:a16="http://schemas.microsoft.com/office/drawing/2014/main" id="{4D73AD87-C9E7-4B28-8549-3469BBB397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177" y="832890"/>
            <a:ext cx="6928851" cy="519221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428594" y="280294"/>
            <a:ext cx="3462849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schemeClr val="bg1"/>
                </a:solidFill>
              </a:rPr>
              <a:t>教师准备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C00C6B7-D31B-4E06-8C6B-F26108B79DCC}"/>
              </a:ext>
            </a:extLst>
          </p:cNvPr>
          <p:cNvSpPr/>
          <p:nvPr/>
        </p:nvSpPr>
        <p:spPr>
          <a:xfrm>
            <a:off x="6009602" y="5078168"/>
            <a:ext cx="4461434" cy="836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（选择题库练习）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10D6068-33AF-417D-8D1D-204BE4EB9115}"/>
              </a:ext>
            </a:extLst>
          </p:cNvPr>
          <p:cNvSpPr/>
          <p:nvPr/>
        </p:nvSpPr>
        <p:spPr>
          <a:xfrm>
            <a:off x="2783970" y="1046645"/>
            <a:ext cx="1531765" cy="6091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A5E25CB-657D-43C2-B2CB-4153D76026B6}"/>
              </a:ext>
            </a:extLst>
          </p:cNvPr>
          <p:cNvSpPr/>
          <p:nvPr/>
        </p:nvSpPr>
        <p:spPr>
          <a:xfrm>
            <a:off x="5578165" y="3022294"/>
            <a:ext cx="1035667" cy="4067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05539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形用户界面, 文本, 应用程序, 电子邮件&#10;&#10;描述已自动生成">
            <a:extLst>
              <a:ext uri="{FF2B5EF4-FFF2-40B4-BE49-F238E27FC236}">
                <a16:creationId xmlns:a16="http://schemas.microsoft.com/office/drawing/2014/main" id="{51FF09A8-9588-40D7-A257-08783A4865C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292" y="943064"/>
            <a:ext cx="9443808" cy="541696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B8E1225-A60D-4EAF-A2A3-4D2FC552034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" r="79944"/>
          <a:stretch/>
        </p:blipFill>
        <p:spPr>
          <a:xfrm>
            <a:off x="10034509" y="0"/>
            <a:ext cx="2157491" cy="2093290"/>
          </a:xfrm>
          <a:prstGeom prst="rect">
            <a:avLst/>
          </a:prstGeom>
        </p:spPr>
      </p:pic>
      <p:sp>
        <p:nvSpPr>
          <p:cNvPr id="13" name="Title 8">
            <a:extLst>
              <a:ext uri="{FF2B5EF4-FFF2-40B4-BE49-F238E27FC236}">
                <a16:creationId xmlns:a16="http://schemas.microsoft.com/office/drawing/2014/main" id="{461E1D09-E8D7-4758-970D-1E3DA1B305D2}"/>
              </a:ext>
            </a:extLst>
          </p:cNvPr>
          <p:cNvSpPr txBox="1">
            <a:spLocks/>
          </p:cNvSpPr>
          <p:nvPr/>
        </p:nvSpPr>
        <p:spPr>
          <a:xfrm>
            <a:off x="-428594" y="280294"/>
            <a:ext cx="3462849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zh-CN" altLang="en-US" sz="3600" b="1" dirty="0">
                <a:solidFill>
                  <a:schemeClr val="bg1"/>
                </a:solidFill>
              </a:rPr>
              <a:t>教师准备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C00C6B7-D31B-4E06-8C6B-F26108B79DCC}"/>
              </a:ext>
            </a:extLst>
          </p:cNvPr>
          <p:cNvSpPr/>
          <p:nvPr/>
        </p:nvSpPr>
        <p:spPr>
          <a:xfrm>
            <a:off x="5368940" y="5523264"/>
            <a:ext cx="4461434" cy="836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（选择题目后点击试题篮组卷）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10D6068-33AF-417D-8D1D-204BE4EB9115}"/>
              </a:ext>
            </a:extLst>
          </p:cNvPr>
          <p:cNvSpPr/>
          <p:nvPr/>
        </p:nvSpPr>
        <p:spPr>
          <a:xfrm>
            <a:off x="8820972" y="5332507"/>
            <a:ext cx="1531765" cy="60914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A5E25CB-657D-43C2-B2CB-4153D76026B6}"/>
              </a:ext>
            </a:extLst>
          </p:cNvPr>
          <p:cNvSpPr/>
          <p:nvPr/>
        </p:nvSpPr>
        <p:spPr>
          <a:xfrm>
            <a:off x="10077587" y="2260362"/>
            <a:ext cx="1035667" cy="4067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33338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5gkrcmrc">
      <a:majorFont>
        <a:latin typeface="Microsoft YaHei"/>
        <a:ea typeface="Microsoft JhengHei"/>
        <a:cs typeface=""/>
      </a:majorFont>
      <a:minorFont>
        <a:latin typeface="Microsoft YaHei"/>
        <a:ea typeface="Microsoft Jheng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FC7FF">
            <a:alpha val="70000"/>
          </a:srgbClr>
        </a:solidFill>
        <a:ln>
          <a:noFill/>
        </a:ln>
        <a:effectLst>
          <a:outerShdw blurRad="317500" dist="38100" dir="5400000" sx="101000" sy="101000" algn="t" rotWithShape="0">
            <a:prstClr val="black"/>
          </a:outerShdw>
        </a:effectLst>
      </a:spPr>
      <a:bodyPr rtlCol="0" anchor="ctr"/>
      <a:lstStyle>
        <a:defPPr algn="ctr"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S101674551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</TotalTime>
  <Words>192</Words>
  <Application>Microsoft Office PowerPoint</Application>
  <PresentationFormat>宽屏</PresentationFormat>
  <Paragraphs>47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黑体</vt:lpstr>
      <vt:lpstr>Microsoft YaHei</vt:lpstr>
      <vt:lpstr>Arial</vt:lpstr>
      <vt:lpstr>Calibri</vt:lpstr>
      <vt:lpstr>Wingdings</vt:lpstr>
      <vt:lpstr>Office 主题​​</vt:lpstr>
      <vt:lpstr>自定义设计方案</vt:lpstr>
      <vt:lpstr>Office 主题</vt:lpstr>
      <vt:lpstr>TS101674551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天津市第二南开学校</dc:creator>
  <cp:lastModifiedBy>于 鑫</cp:lastModifiedBy>
  <cp:revision>273</cp:revision>
  <dcterms:created xsi:type="dcterms:W3CDTF">2019-06-19T02:08:00Z</dcterms:created>
  <dcterms:modified xsi:type="dcterms:W3CDTF">2021-12-07T14:03:01Z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2052-11.1.0.10214</vt:lpwstr>
  </property>
  <property fmtid="{D5CDD505-2E9C-101B-9397-08002B2CF9AE}" pid="3" name="ICV">
    <vt:lpwstr>A9E7DF039A544D968663E38B3F35A4E5</vt:lpwstr>
  </property>
  <property fmtid="{D5CDD505-2E9C-101B-9397-08002B2CF9AE}" pid="4" name="KSOSaveFontToCloudKey">
    <vt:lpwstr>286088928_btnclosed</vt:lpwstr>
  </property>
</Properties>
</file>