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24.xml" ContentType="application/vnd.openxmlformats-officedocument.presentationml.tags+xml"/>
  <Override PartName="/ppt/notesSlides/notesSlide2.xml" ContentType="application/vnd.openxmlformats-officedocument.presentationml.notesSlide+xml"/>
  <Override PartName="/ppt/tags/tag125.xml" ContentType="application/vnd.openxmlformats-officedocument.presentationml.tags+xml"/>
  <Override PartName="/ppt/notesSlides/notesSlide3.xml" ContentType="application/vnd.openxmlformats-officedocument.presentationml.notesSlide+xml"/>
  <Override PartName="/ppt/tags/tag126.xml" ContentType="application/vnd.openxmlformats-officedocument.presentationml.tags+xml"/>
  <Override PartName="/ppt/notesSlides/notesSlide4.xml" ContentType="application/vnd.openxmlformats-officedocument.presentationml.notesSlide+xml"/>
  <Override PartName="/ppt/tags/tag127.xml" ContentType="application/vnd.openxmlformats-officedocument.presentationml.tags+xml"/>
  <Override PartName="/ppt/notesSlides/notesSlide5.xml" ContentType="application/vnd.openxmlformats-officedocument.presentationml.notesSlide+xml"/>
  <Override PartName="/ppt/tags/tag12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4" r:id="rId3"/>
    <p:sldMasterId id="2147483686" r:id="rId4"/>
  </p:sldMasterIdLst>
  <p:notesMasterIdLst>
    <p:notesMasterId r:id="rId12"/>
  </p:notesMasterIdLst>
  <p:handoutMasterIdLst>
    <p:handoutMasterId r:id="rId13"/>
  </p:handoutMasterIdLst>
  <p:sldIdLst>
    <p:sldId id="11088360" r:id="rId5"/>
    <p:sldId id="11088340" r:id="rId6"/>
    <p:sldId id="982" r:id="rId7"/>
    <p:sldId id="11088362" r:id="rId8"/>
    <p:sldId id="11088361" r:id="rId9"/>
    <p:sldId id="11088363" r:id="rId10"/>
    <p:sldId id="110883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19">
          <p15:clr>
            <a:srgbClr val="A4A3A4"/>
          </p15:clr>
        </p15:guide>
        <p15:guide id="2" pos="379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 王" initials="雪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1B8F"/>
    <a:srgbClr val="D392C9"/>
    <a:srgbClr val="DBA8E7"/>
    <a:srgbClr val="E5BEDF"/>
    <a:srgbClr val="C79AD4"/>
    <a:srgbClr val="EFEFEF"/>
    <a:srgbClr val="B981C9"/>
    <a:srgbClr val="E3BBEC"/>
    <a:srgbClr val="E9CBF1"/>
    <a:srgbClr val="B78A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78" autoAdjust="0"/>
    <p:restoredTop sz="91069" autoAdjust="0"/>
  </p:normalViewPr>
  <p:slideViewPr>
    <p:cSldViewPr snapToGrid="0">
      <p:cViewPr varScale="1">
        <p:scale>
          <a:sx n="75" d="100"/>
          <a:sy n="75" d="100"/>
        </p:scale>
        <p:origin x="27" y="186"/>
      </p:cViewPr>
      <p:guideLst>
        <p:guide orient="horz" pos="2419"/>
        <p:guide pos="37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82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602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384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504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0487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587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33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9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999" y="1"/>
            <a:ext cx="9424020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CN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zh-CN" altLang="en-US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6402"/>
            <a:ext cx="5384800" cy="3971455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6400"/>
            <a:ext cx="5384800" cy="3971454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zh-CN" altLang="en-US"/>
              <a:pPr/>
              <a:t>2021/12/5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</p:spTree>
    <p:extLst>
      <p:ext uri="{BB962C8B-B14F-4D97-AF65-F5344CB8AC3E}">
        <p14:creationId xmlns:p14="http://schemas.microsoft.com/office/powerpoint/2010/main" val="24976140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274639"/>
            <a:ext cx="2743200" cy="5851525"/>
          </a:xfrm>
        </p:spPr>
        <p:txBody>
          <a:bodyPr vert="eaVert"/>
          <a:lstStyle/>
          <a:p>
            <a:pPr eaLnBrk="1" latinLnBrk="0" hangingPunct="1"/>
            <a:r>
              <a:rPr lang="zh-CN" altLang="en-US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68072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zh-CN" altLang="en-US"/>
              <a:pPr/>
              <a:t>2021/12/5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</p:spTree>
    <p:extLst>
      <p:ext uri="{BB962C8B-B14F-4D97-AF65-F5344CB8AC3E}">
        <p14:creationId xmlns:p14="http://schemas.microsoft.com/office/powerpoint/2010/main" val="282233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7" Type="http://schemas.openxmlformats.org/officeDocument/2006/relationships/tags" Target="../tags/tag6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6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64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ags" Target="../tags/tag6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55A27962-EE68-4FE8-90F4-8F9BEA786443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336A7302-3677-4946-BFAE-A432353A08A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3E06D-FCA9-426D-99F0-51339728EE9C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42E2DC36-10DF-4C9A-891E-5B85960274C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2599" r="5874" b="5262"/>
          <a:stretch/>
        </p:blipFill>
        <p:spPr>
          <a:xfrm>
            <a:off x="4707" y="5867400"/>
            <a:ext cx="12192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zh-CN" altLang="en-US"/>
              <a:pPr/>
              <a:t>2021/12/5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4468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0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0"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4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5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6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tmp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8.xml"/><Relationship Id="rId6" Type="http://schemas.openxmlformats.org/officeDocument/2006/relationships/image" Target="../media/image9.tmp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54F1BFA-7DB8-47B3-B2E0-2F9C1C6044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8583826" y="-171879"/>
            <a:ext cx="3711317" cy="3600879"/>
          </a:xfrm>
          <a:prstGeom prst="rect">
            <a:avLst/>
          </a:prstGeom>
        </p:spPr>
      </p:pic>
      <p:pic>
        <p:nvPicPr>
          <p:cNvPr id="16" name="图片 20">
            <a:extLst>
              <a:ext uri="{FF2B5EF4-FFF2-40B4-BE49-F238E27FC236}">
                <a16:creationId xmlns:a16="http://schemas.microsoft.com/office/drawing/2014/main" id="{CB982233-29D6-42AC-94E7-248DBFBB3E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435" y="311603"/>
            <a:ext cx="2698939" cy="514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317BC6E-81CE-48F7-88CF-C96B8B4BA264}"/>
              </a:ext>
            </a:extLst>
          </p:cNvPr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E3F39FF-CB3A-41A2-8360-85B04D4C57D6}"/>
              </a:ext>
            </a:extLst>
          </p:cNvPr>
          <p:cNvSpPr txBox="1"/>
          <p:nvPr/>
        </p:nvSpPr>
        <p:spPr>
          <a:xfrm>
            <a:off x="4820521" y="3081934"/>
            <a:ext cx="3186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学情分析报告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0DE247-6CB4-4E32-9B3D-7447282A2943}"/>
              </a:ext>
            </a:extLst>
          </p:cNvPr>
          <p:cNvSpPr txBox="1"/>
          <p:nvPr/>
        </p:nvSpPr>
        <p:spPr>
          <a:xfrm>
            <a:off x="5688157" y="4543481"/>
            <a:ext cx="1568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12273"/>
                </a:solidFill>
              </a:rPr>
              <a:t>教师姓名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7231B5-5004-4585-9276-3F8895F48698}"/>
              </a:ext>
            </a:extLst>
          </p:cNvPr>
          <p:cNvSpPr txBox="1"/>
          <p:nvPr/>
        </p:nvSpPr>
        <p:spPr>
          <a:xfrm>
            <a:off x="3886371" y="1755525"/>
            <a:ext cx="56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A1 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技术支持的学情分析</a:t>
            </a:r>
          </a:p>
        </p:txBody>
      </p:sp>
    </p:spTree>
    <p:extLst>
      <p:ext uri="{BB962C8B-B14F-4D97-AF65-F5344CB8AC3E}">
        <p14:creationId xmlns:p14="http://schemas.microsoft.com/office/powerpoint/2010/main" val="53280879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116629B-72A4-48A7-A4C0-B8DDFAA741A1}"/>
              </a:ext>
            </a:extLst>
          </p:cNvPr>
          <p:cNvSpPr/>
          <p:nvPr/>
        </p:nvSpPr>
        <p:spPr>
          <a:xfrm>
            <a:off x="2333124" y="1500685"/>
            <a:ext cx="7382376" cy="298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学情分析对象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工具应用过程与方法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结果呈现与分析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459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114087" y="216228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学情分析对象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F27EE5F-FAD3-471A-A7E1-023656BFFCE2}"/>
              </a:ext>
            </a:extLst>
          </p:cNvPr>
          <p:cNvSpPr/>
          <p:nvPr/>
        </p:nvSpPr>
        <p:spPr>
          <a:xfrm>
            <a:off x="1067162" y="1046645"/>
            <a:ext cx="478118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教学对象：</a:t>
            </a:r>
            <a:r>
              <a:rPr lang="en-US" altLang="zh-CN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XXXX</a:t>
            </a:r>
            <a:r>
              <a:rPr lang="zh-CN" alt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年级</a:t>
            </a:r>
            <a:endParaRPr lang="en-US" altLang="zh-CN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教学主题：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1426836" y="2678595"/>
            <a:ext cx="7660013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阐述分析哪些学情（可以引用前面方案的内容）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0955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114087" y="216228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工具应用过程与方法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F27EE5F-FAD3-471A-A7E1-023656BFFCE2}"/>
              </a:ext>
            </a:extLst>
          </p:cNvPr>
          <p:cNvSpPr/>
          <p:nvPr/>
        </p:nvSpPr>
        <p:spPr>
          <a:xfrm>
            <a:off x="578212" y="1046645"/>
            <a:ext cx="4781188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应用过程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1795136" y="2170483"/>
            <a:ext cx="7660013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进入问卷星、创建问卷、发布问卷、获取问卷数据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C3592-01BF-4565-94AB-EAD0D600F111}"/>
              </a:ext>
            </a:extLst>
          </p:cNvPr>
          <p:cNvSpPr/>
          <p:nvPr/>
        </p:nvSpPr>
        <p:spPr>
          <a:xfrm>
            <a:off x="1731637" y="3149115"/>
            <a:ext cx="548196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可以通过截屏或直接录屏的方式完成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5592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114087" y="216228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工具应用过程与方法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F27EE5F-FAD3-471A-A7E1-023656BFFCE2}"/>
              </a:ext>
            </a:extLst>
          </p:cNvPr>
          <p:cNvSpPr/>
          <p:nvPr/>
        </p:nvSpPr>
        <p:spPr>
          <a:xfrm>
            <a:off x="578212" y="1046645"/>
            <a:ext cx="4781188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应用过程</a:t>
            </a:r>
          </a:p>
        </p:txBody>
      </p:sp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83EB2960-5A8A-4EB9-BE32-0F13C053EC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455" y="1840132"/>
            <a:ext cx="3600862" cy="2147668"/>
          </a:xfrm>
          <a:prstGeom prst="rect">
            <a:avLst/>
          </a:prstGeom>
        </p:spPr>
      </p:pic>
      <p:pic>
        <p:nvPicPr>
          <p:cNvPr id="5" name="图片 4" descr="图形用户界面, 应用程序&#10;&#10;描述已自动生成">
            <a:extLst>
              <a:ext uri="{FF2B5EF4-FFF2-40B4-BE49-F238E27FC236}">
                <a16:creationId xmlns:a16="http://schemas.microsoft.com/office/drawing/2014/main" id="{A662CF43-B4D9-4AE9-B374-FC1490F84C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099" y="1487838"/>
            <a:ext cx="3638577" cy="26860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0557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456987" y="273378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结果呈现与分析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7347810-37D4-4A85-8A99-66420B03D71C}"/>
              </a:ext>
            </a:extLst>
          </p:cNvPr>
          <p:cNvSpPr/>
          <p:nvPr/>
        </p:nvSpPr>
        <p:spPr>
          <a:xfrm>
            <a:off x="1223636" y="1580045"/>
            <a:ext cx="7660013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截屏逐条显示结果，分析结果</a:t>
            </a:r>
          </a:p>
        </p:txBody>
      </p:sp>
      <p:pic>
        <p:nvPicPr>
          <p:cNvPr id="8" name="图片 7" descr="图形用户界面&#10;&#10;描述已自动生成">
            <a:extLst>
              <a:ext uri="{FF2B5EF4-FFF2-40B4-BE49-F238E27FC236}">
                <a16:creationId xmlns:a16="http://schemas.microsoft.com/office/drawing/2014/main" id="{1A9A6E38-777C-4258-98D2-7AF7EA3302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102" y="942957"/>
            <a:ext cx="2657494" cy="248604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D9608B9-9CAC-4F77-B746-1562D63C261E}"/>
              </a:ext>
            </a:extLst>
          </p:cNvPr>
          <p:cNvSpPr/>
          <p:nvPr/>
        </p:nvSpPr>
        <p:spPr>
          <a:xfrm>
            <a:off x="933812" y="3254864"/>
            <a:ext cx="11132236" cy="3329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结合数据分析报告，我发现在</a:t>
            </a:r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XXXX</a:t>
            </a:r>
            <a:r>
              <a:rPr lang="zh-CN" altLang="en-US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点上，需要调整</a:t>
            </a:r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XXXXX</a:t>
            </a:r>
            <a:r>
              <a:rPr lang="zh-CN" altLang="en-US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；学生对于</a:t>
            </a:r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XXXX</a:t>
            </a:r>
            <a:r>
              <a:rPr lang="zh-CN" altLang="en-US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知识或能力水平较高，课堂可以适当压缩该部分的授课时长，增加学生讨论、互动时长；学生对于</a:t>
            </a:r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XXXX</a:t>
            </a:r>
            <a:r>
              <a:rPr lang="zh-CN" altLang="en-US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点不够了解，需要增加</a:t>
            </a:r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XXXX</a:t>
            </a:r>
            <a:r>
              <a:rPr lang="zh-CN" altLang="en-US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内容的介绍。</a:t>
            </a:r>
            <a:endParaRPr lang="en-US" altLang="zh-CN" sz="24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通过这本次学情分析后，我进一步对教学目标、教学过程、教学方法、重难点等进行了调整，优化教学设计，提升课堂效率</a:t>
            </a:r>
            <a:endParaRPr lang="en-US" altLang="zh-CN" sz="24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以上就是我以</a:t>
            </a:r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XX</a:t>
            </a:r>
            <a:r>
              <a:rPr lang="zh-CN" altLang="en-US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年级</a:t>
            </a:r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</a:t>
            </a:r>
            <a:r>
              <a:rPr lang="zh-CN" altLang="en-US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课为例介绍的信息技术支持的学情分析介绍，谢谢大家。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401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49" y="0"/>
            <a:ext cx="3608173" cy="6858000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54F1BFA-7DB8-47B3-B2E0-2F9C1C6044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8583826" y="-171879"/>
            <a:ext cx="3711317" cy="3600879"/>
          </a:xfrm>
          <a:prstGeom prst="rect">
            <a:avLst/>
          </a:prstGeom>
        </p:spPr>
      </p:pic>
      <p:pic>
        <p:nvPicPr>
          <p:cNvPr id="16" name="图片 20">
            <a:extLst>
              <a:ext uri="{FF2B5EF4-FFF2-40B4-BE49-F238E27FC236}">
                <a16:creationId xmlns:a16="http://schemas.microsoft.com/office/drawing/2014/main" id="{CB982233-29D6-42AC-94E7-248DBFBB3E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435" y="311603"/>
            <a:ext cx="2698939" cy="514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317BC6E-81CE-48F7-88CF-C96B8B4BA264}"/>
              </a:ext>
            </a:extLst>
          </p:cNvPr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E3F39FF-CB3A-41A2-8360-85B04D4C57D6}"/>
              </a:ext>
            </a:extLst>
          </p:cNvPr>
          <p:cNvSpPr txBox="1"/>
          <p:nvPr/>
        </p:nvSpPr>
        <p:spPr>
          <a:xfrm>
            <a:off x="4820521" y="3081934"/>
            <a:ext cx="3186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学情分析报告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0DE247-6CB4-4E32-9B3D-7447282A2943}"/>
              </a:ext>
            </a:extLst>
          </p:cNvPr>
          <p:cNvSpPr txBox="1"/>
          <p:nvPr/>
        </p:nvSpPr>
        <p:spPr>
          <a:xfrm>
            <a:off x="5688157" y="4543481"/>
            <a:ext cx="1568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12273"/>
                </a:solidFill>
              </a:rPr>
              <a:t>教师姓名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7231B5-5004-4585-9276-3F8895F48698}"/>
              </a:ext>
            </a:extLst>
          </p:cNvPr>
          <p:cNvSpPr txBox="1"/>
          <p:nvPr/>
        </p:nvSpPr>
        <p:spPr>
          <a:xfrm>
            <a:off x="3886371" y="1755525"/>
            <a:ext cx="56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A1 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技术支持的学情分析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5CF67A-32D4-4D16-8B54-0929160F5593}"/>
              </a:ext>
            </a:extLst>
          </p:cNvPr>
          <p:cNvSpPr txBox="1"/>
          <p:nvPr/>
        </p:nvSpPr>
        <p:spPr>
          <a:xfrm>
            <a:off x="1426275" y="1696939"/>
            <a:ext cx="7292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2519201380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gkrcmrc">
      <a:majorFont>
        <a:latin typeface="Microsoft YaHei"/>
        <a:ea typeface="Microsoft JhengHei"/>
        <a:cs typeface=""/>
      </a:majorFont>
      <a:minorFont>
        <a:latin typeface="Microsoft YaHei"/>
        <a:ea typeface="Microsoft Jheng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FC7FF">
            <a:alpha val="70000"/>
          </a:srgbClr>
        </a:solidFill>
        <a:ln>
          <a:noFill/>
        </a:ln>
        <a:effectLst>
          <a:outerShdw blurRad="317500" dist="38100" dir="5400000" sx="101000" sy="101000" algn="t" rotWithShape="0">
            <a:prstClr val="black"/>
          </a:outerShdw>
        </a:effectLst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S10167455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239</Words>
  <Application>Microsoft Office PowerPoint</Application>
  <PresentationFormat>宽屏</PresentationFormat>
  <Paragraphs>33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黑体</vt:lpstr>
      <vt:lpstr>Microsoft YaHei</vt:lpstr>
      <vt:lpstr>Arial</vt:lpstr>
      <vt:lpstr>Calibri</vt:lpstr>
      <vt:lpstr>Wingdings</vt:lpstr>
      <vt:lpstr>Office 主题​​</vt:lpstr>
      <vt:lpstr>自定义设计方案</vt:lpstr>
      <vt:lpstr>Office 主题</vt:lpstr>
      <vt:lpstr>TS101674551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天津市第二南开学校</dc:creator>
  <cp:lastModifiedBy>于 鑫</cp:lastModifiedBy>
  <cp:revision>271</cp:revision>
  <dcterms:created xsi:type="dcterms:W3CDTF">2019-06-19T02:08:00Z</dcterms:created>
  <dcterms:modified xsi:type="dcterms:W3CDTF">2021-12-05T14:16:43Z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2052-11.1.0.10214</vt:lpwstr>
  </property>
  <property fmtid="{D5CDD505-2E9C-101B-9397-08002B2CF9AE}" pid="3" name="ICV">
    <vt:lpwstr>A9E7DF039A544D968663E38B3F35A4E5</vt:lpwstr>
  </property>
  <property fmtid="{D5CDD505-2E9C-101B-9397-08002B2CF9AE}" pid="4" name="KSOSaveFontToCloudKey">
    <vt:lpwstr>286088928_btnclosed</vt:lpwstr>
  </property>
</Properties>
</file>